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1Y9BWWV9+yNNHJZSiyV4Z54rQ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EE8FFC-CED1-4034-B68A-BF71B269E678}">
  <a:tblStyle styleId="{B4EE8FFC-CED1-4034-B68A-BF71B269E67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68" d="100"/>
          <a:sy n="68" d="100"/>
        </p:scale>
        <p:origin x="90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dfedb2a51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0dfedb2a51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dfedb2a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dfedb2a5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dfedb2a5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dfedb2a5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dfedb2a5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dfedb2a5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dfedb2a5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dfedb2a51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dfedb2a5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0dfedb2a5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0dfedb2a5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0dfedb2a5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dfedb2a5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dfedb2a5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dfedb2a5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0dfedb2a5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dfedb2a51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g10dfedb2a51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0dfedb2a5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0dfedb2a5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dfedb2a5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dfedb2a51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dfedb2a51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dfedb2a51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dfedb2a5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0dfedb2a5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b4b4295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10b4b4295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1704656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11704656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dfedb2a5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0dfedb2a5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dfedb2a5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0dfedb2a5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dfedb2a5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0dfedb2a5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dfedb2a5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0dfedb2a5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4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0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5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5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2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2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5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099" y="440133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586" y="535368"/>
            <a:ext cx="791045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4196" y="535369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5014" y="153787"/>
            <a:ext cx="2975685" cy="1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3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4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4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1249" y="6177848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736" y="6273083"/>
            <a:ext cx="791045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346" y="6273084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2660" y="5783661"/>
            <a:ext cx="2975685" cy="1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4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4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4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6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4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4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64560" y="448931"/>
            <a:ext cx="1751307" cy="68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126" y="-32217"/>
            <a:ext cx="2975685" cy="143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0946" y="350640"/>
            <a:ext cx="901890" cy="8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19433" y="419371"/>
            <a:ext cx="791045" cy="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an-ptkin.ac.i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 idx="4294967295"/>
          </p:nvPr>
        </p:nvSpPr>
        <p:spPr>
          <a:xfrm>
            <a:off x="1875295" y="6797041"/>
            <a:ext cx="779938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SPAN-</a:t>
            </a:r>
            <a:r>
              <a:rPr lang="en-US" sz="4800" b="1">
                <a:solidFill>
                  <a:schemeClr val="lt1"/>
                </a:solidFill>
              </a:rPr>
              <a:t>PTKIN</a:t>
            </a: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2022</a:t>
            </a:r>
            <a:endParaRPr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6698" y="2260042"/>
            <a:ext cx="1595410" cy="143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5633" y="2089154"/>
            <a:ext cx="1781283" cy="182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/>
          <p:nvPr/>
        </p:nvSpPr>
        <p:spPr>
          <a:xfrm>
            <a:off x="1766807" y="4452706"/>
            <a:ext cx="5781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>
                <a:solidFill>
                  <a:srgbClr val="006634"/>
                </a:solidFill>
                <a:latin typeface="Calibri"/>
                <a:ea typeface="Calibri"/>
                <a:cs typeface="Calibri"/>
                <a:sym typeface="Calibri"/>
              </a:rPr>
              <a:t>Sosialisasi</a:t>
            </a: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875295" y="5510179"/>
            <a:ext cx="9144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dfedb2a51_0_17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251" name="Google Shape;251;g10dfedb2a51_0_17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252" name="Google Shape;252;g10dfedb2a51_0_174"/>
          <p:cNvSpPr/>
          <p:nvPr/>
        </p:nvSpPr>
        <p:spPr>
          <a:xfrm>
            <a:off x="9270000" y="33743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53" name="Google Shape;253;g10dfedb2a51_0_174"/>
          <p:cNvSpPr/>
          <p:nvPr/>
        </p:nvSpPr>
        <p:spPr>
          <a:xfrm>
            <a:off x="9270000" y="4649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Inggris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54" name="Google Shape;254;g10dfedb2a51_0_174"/>
          <p:cNvSpPr/>
          <p:nvPr/>
        </p:nvSpPr>
        <p:spPr>
          <a:xfrm>
            <a:off x="9270000" y="59889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55" name="Google Shape;255;g10dfedb2a51_0_174"/>
          <p:cNvSpPr/>
          <p:nvPr/>
        </p:nvSpPr>
        <p:spPr>
          <a:xfrm>
            <a:off x="12933525" y="3298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Kompetensi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56" name="Google Shape;256;g10dfedb2a51_0_174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0dfedb2a51_0_174"/>
          <p:cNvSpPr/>
          <p:nvPr/>
        </p:nvSpPr>
        <p:spPr>
          <a:xfrm>
            <a:off x="1488800" y="4074300"/>
            <a:ext cx="3057000" cy="21384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Kejuruan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58" name="Google Shape;258;g10dfedb2a51_0_174"/>
          <p:cNvSpPr/>
          <p:nvPr/>
        </p:nvSpPr>
        <p:spPr>
          <a:xfrm>
            <a:off x="12933525" y="4649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PAI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59" name="Google Shape;259;g10dfedb2a51_0_174"/>
          <p:cNvSpPr/>
          <p:nvPr/>
        </p:nvSpPr>
        <p:spPr>
          <a:xfrm>
            <a:off x="12933525" y="6010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4876801" y="4438338"/>
            <a:ext cx="9189140" cy="141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8800" b="1">
                <a:solidFill>
                  <a:schemeClr val="lt1"/>
                </a:solidFill>
              </a:rPr>
              <a:t>ALUR PENDAFTARAN</a:t>
            </a:r>
            <a:endParaRPr sz="8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8800" b="1">
                <a:solidFill>
                  <a:schemeClr val="lt1"/>
                </a:solidFill>
              </a:rPr>
              <a:t>SPAN-PTKIN</a:t>
            </a:r>
            <a:endParaRPr sz="8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/>
          <p:nvPr/>
        </p:nvSpPr>
        <p:spPr>
          <a:xfrm>
            <a:off x="1291275" y="7392700"/>
            <a:ext cx="3387900" cy="1539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AutoNum type="arabicPeriod"/>
            </a:pPr>
            <a:r>
              <a:rPr lang="en-US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 Menggunakan Akun PDSS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7404725" y="7392700"/>
            <a:ext cx="3387900" cy="1539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/>
              <a:t>2. </a:t>
            </a:r>
            <a:r>
              <a:rPr lang="en-US" sz="2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Mengisi PDSS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1291275" y="3269475"/>
            <a:ext cx="3387900" cy="1539900"/>
          </a:xfrm>
          <a:prstGeom prst="flowChartTerminator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Sekolah</a:t>
            </a:r>
            <a:endParaRPr sz="4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7404725" y="3269475"/>
            <a:ext cx="3387900" cy="1539900"/>
          </a:xfrm>
          <a:prstGeom prst="flowChartTerminator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4300" b="1">
                <a:solidFill>
                  <a:schemeClr val="lt1"/>
                </a:solidFill>
              </a:rPr>
              <a:t>Siswa</a:t>
            </a:r>
            <a:endParaRPr sz="4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 rot="-5400000">
            <a:off x="8419325" y="5566438"/>
            <a:ext cx="1358700" cy="1069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5168500" y="7726000"/>
            <a:ext cx="1746900" cy="1206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/>
          <p:nvPr/>
        </p:nvSpPr>
        <p:spPr>
          <a:xfrm rot="5400000">
            <a:off x="2261325" y="5561788"/>
            <a:ext cx="1447800" cy="107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6"/>
          <p:cNvSpPr/>
          <p:nvPr/>
        </p:nvSpPr>
        <p:spPr>
          <a:xfrm>
            <a:off x="11445475" y="3436125"/>
            <a:ext cx="1746900" cy="1206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/>
          <p:nvPr/>
        </p:nvSpPr>
        <p:spPr>
          <a:xfrm>
            <a:off x="13567225" y="3269475"/>
            <a:ext cx="3387900" cy="1539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/>
              <a:t>3. Melakukan Pendaftaran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ALUR PENDAFTARAN SPAN-PTKIN 2022</a:t>
            </a:r>
            <a:endParaRPr b="1"/>
          </a:p>
        </p:txBody>
      </p:sp>
      <p:sp>
        <p:nvSpPr>
          <p:cNvPr id="279" name="Google Shape;279;p6"/>
          <p:cNvSpPr/>
          <p:nvPr/>
        </p:nvSpPr>
        <p:spPr>
          <a:xfrm rot="5400000">
            <a:off x="14488225" y="5727388"/>
            <a:ext cx="1447800" cy="107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"/>
          <p:cNvSpPr/>
          <p:nvPr/>
        </p:nvSpPr>
        <p:spPr>
          <a:xfrm>
            <a:off x="13642800" y="7392700"/>
            <a:ext cx="3387900" cy="1539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/>
              <a:t>4. Seleksi &amp; Pengumuman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dfedb2a51_0_10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1. LOGIN MENGGUNAKAN AKUN PDSS</a:t>
            </a:r>
            <a:endParaRPr b="1"/>
          </a:p>
        </p:txBody>
      </p:sp>
      <p:sp>
        <p:nvSpPr>
          <p:cNvPr id="286" name="Google Shape;286;g10dfedb2a51_0_104"/>
          <p:cNvSpPr/>
          <p:nvPr/>
        </p:nvSpPr>
        <p:spPr>
          <a:xfrm>
            <a:off x="2706600" y="4768175"/>
            <a:ext cx="4523400" cy="2541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D7E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Apakah Sekolah Sudah </a:t>
            </a:r>
            <a:r>
              <a:rPr lang="en-US" sz="3500" b="1">
                <a:solidFill>
                  <a:schemeClr val="lt1"/>
                </a:solidFill>
              </a:rPr>
              <a:t>Memiliki Akun PDSS ?</a:t>
            </a:r>
            <a:endParaRPr sz="3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0dfedb2a51_0_104"/>
          <p:cNvSpPr/>
          <p:nvPr/>
        </p:nvSpPr>
        <p:spPr>
          <a:xfrm>
            <a:off x="11068775" y="2904275"/>
            <a:ext cx="3387900" cy="15399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/>
              <a:t>Login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0dfedb2a51_0_104"/>
          <p:cNvSpPr/>
          <p:nvPr/>
        </p:nvSpPr>
        <p:spPr>
          <a:xfrm>
            <a:off x="10947475" y="7625200"/>
            <a:ext cx="3387900" cy="1539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/>
              <a:t>Mendaftarkan Sekolah</a:t>
            </a:r>
            <a:endParaRPr sz="2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0dfedb2a51_0_104"/>
          <p:cNvSpPr/>
          <p:nvPr/>
        </p:nvSpPr>
        <p:spPr>
          <a:xfrm>
            <a:off x="4779575" y="3178300"/>
            <a:ext cx="5143500" cy="1431600"/>
          </a:xfrm>
          <a:prstGeom prst="bentArrow">
            <a:avLst>
              <a:gd name="adj1" fmla="val 25000"/>
              <a:gd name="adj2" fmla="val 26268"/>
              <a:gd name="adj3" fmla="val 25000"/>
              <a:gd name="adj4" fmla="val 43750"/>
            </a:avLst>
          </a:prstGeom>
          <a:solidFill>
            <a:srgbClr val="0066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0dfedb2a51_0_104"/>
          <p:cNvSpPr/>
          <p:nvPr/>
        </p:nvSpPr>
        <p:spPr>
          <a:xfrm rot="10800000" flipH="1">
            <a:off x="4779575" y="7468050"/>
            <a:ext cx="5143500" cy="1285800"/>
          </a:xfrm>
          <a:prstGeom prst="bentArrow">
            <a:avLst>
              <a:gd name="adj1" fmla="val 25000"/>
              <a:gd name="adj2" fmla="val 26268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0dfedb2a51_0_104"/>
          <p:cNvSpPr txBox="1"/>
          <p:nvPr/>
        </p:nvSpPr>
        <p:spPr>
          <a:xfrm>
            <a:off x="6429375" y="2790100"/>
            <a:ext cx="1407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SUDAH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0dfedb2a51_0_104"/>
          <p:cNvSpPr txBox="1"/>
          <p:nvPr/>
        </p:nvSpPr>
        <p:spPr>
          <a:xfrm>
            <a:off x="6429375" y="7625200"/>
            <a:ext cx="1407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BELUM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dfedb2a51_0_11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Mendaftarkan Sekolah</a:t>
            </a:r>
            <a:endParaRPr/>
          </a:p>
        </p:txBody>
      </p:sp>
      <p:sp>
        <p:nvSpPr>
          <p:cNvPr id="298" name="Google Shape;298;g10dfedb2a51_0_113"/>
          <p:cNvSpPr/>
          <p:nvPr/>
        </p:nvSpPr>
        <p:spPr>
          <a:xfrm>
            <a:off x="1257300" y="4585475"/>
            <a:ext cx="5736600" cy="2850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D7E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Apakah Sekolah Sudah Memiliki NPSN &amp; Terdaftar di Dapodik ?</a:t>
            </a:r>
            <a:endParaRPr sz="3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0dfedb2a51_0_113"/>
          <p:cNvSpPr/>
          <p:nvPr/>
        </p:nvSpPr>
        <p:spPr>
          <a:xfrm>
            <a:off x="4106650" y="2844988"/>
            <a:ext cx="3718500" cy="1431600"/>
          </a:xfrm>
          <a:prstGeom prst="bentArrow">
            <a:avLst>
              <a:gd name="adj1" fmla="val 25000"/>
              <a:gd name="adj2" fmla="val 26268"/>
              <a:gd name="adj3" fmla="val 25000"/>
              <a:gd name="adj4" fmla="val 43750"/>
            </a:avLst>
          </a:prstGeom>
          <a:solidFill>
            <a:srgbClr val="0066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0dfedb2a51_0_113"/>
          <p:cNvSpPr/>
          <p:nvPr/>
        </p:nvSpPr>
        <p:spPr>
          <a:xfrm rot="10800000" flipH="1">
            <a:off x="4106650" y="7853550"/>
            <a:ext cx="3584400" cy="1285800"/>
          </a:xfrm>
          <a:prstGeom prst="bentArrow">
            <a:avLst>
              <a:gd name="adj1" fmla="val 25000"/>
              <a:gd name="adj2" fmla="val 26268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0dfedb2a51_0_113"/>
          <p:cNvSpPr/>
          <p:nvPr/>
        </p:nvSpPr>
        <p:spPr>
          <a:xfrm>
            <a:off x="8214575" y="2536100"/>
            <a:ext cx="3387900" cy="1830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Mendaftarkan Sekolah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rgbClr val="FF0000"/>
                </a:solidFill>
              </a:rPr>
              <a:t>(Memasukkan NPSN atau NPSS)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302" name="Google Shape;302;g10dfedb2a51_0_113"/>
          <p:cNvSpPr/>
          <p:nvPr/>
        </p:nvSpPr>
        <p:spPr>
          <a:xfrm>
            <a:off x="8214575" y="7435475"/>
            <a:ext cx="3387900" cy="1830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Melakukan Permohonan NPSS 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rgbClr val="F92736"/>
                </a:solidFill>
              </a:rPr>
              <a:t>(Pada Halaman PDSS)</a:t>
            </a:r>
            <a:endParaRPr sz="2000" b="1" i="0" u="none" strike="noStrike" cap="none">
              <a:solidFill>
                <a:srgbClr val="F927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0dfedb2a51_0_113"/>
          <p:cNvSpPr/>
          <p:nvPr/>
        </p:nvSpPr>
        <p:spPr>
          <a:xfrm>
            <a:off x="12616125" y="5130601"/>
            <a:ext cx="4414500" cy="16467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Permohonan NPSS di verifikasi oleh Panitia Nasional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100" b="1">
                <a:solidFill>
                  <a:srgbClr val="FF0000"/>
                </a:solidFill>
              </a:rPr>
              <a:t>(NPSS akan dikirim ke email)</a:t>
            </a:r>
            <a:endParaRPr sz="2100" b="1">
              <a:solidFill>
                <a:srgbClr val="FF0000"/>
              </a:solidFill>
            </a:endParaRPr>
          </a:p>
        </p:txBody>
      </p:sp>
      <p:sp>
        <p:nvSpPr>
          <p:cNvPr id="304" name="Google Shape;304;g10dfedb2a51_0_113"/>
          <p:cNvSpPr/>
          <p:nvPr/>
        </p:nvSpPr>
        <p:spPr>
          <a:xfrm>
            <a:off x="12227950" y="7096900"/>
            <a:ext cx="2960100" cy="1935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66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0dfedb2a51_0_113"/>
          <p:cNvSpPr/>
          <p:nvPr/>
        </p:nvSpPr>
        <p:spPr>
          <a:xfrm rot="-5400000">
            <a:off x="12554950" y="2432300"/>
            <a:ext cx="1935300" cy="2741700"/>
          </a:xfrm>
          <a:prstGeom prst="bentUpArrow">
            <a:avLst>
              <a:gd name="adj1" fmla="val 25000"/>
              <a:gd name="adj2" fmla="val 24977"/>
              <a:gd name="adj3" fmla="val 25000"/>
            </a:avLst>
          </a:prstGeom>
          <a:solidFill>
            <a:srgbClr val="00663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0dfedb2a51_0_113"/>
          <p:cNvSpPr txBox="1"/>
          <p:nvPr/>
        </p:nvSpPr>
        <p:spPr>
          <a:xfrm>
            <a:off x="5195200" y="2536100"/>
            <a:ext cx="1407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SUDAH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0dfedb2a51_0_113"/>
          <p:cNvSpPr txBox="1"/>
          <p:nvPr/>
        </p:nvSpPr>
        <p:spPr>
          <a:xfrm>
            <a:off x="5195200" y="8050775"/>
            <a:ext cx="1407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BELUM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dfedb2a51_0_1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Mendaftarkan Sekolah Menggunakan NPSN</a:t>
            </a:r>
            <a:endParaRPr b="1"/>
          </a:p>
        </p:txBody>
      </p:sp>
      <p:sp>
        <p:nvSpPr>
          <p:cNvPr id="313" name="Google Shape;313;g10dfedb2a51_0_130"/>
          <p:cNvSpPr txBox="1"/>
          <p:nvPr/>
        </p:nvSpPr>
        <p:spPr>
          <a:xfrm>
            <a:off x="1528475" y="6356575"/>
            <a:ext cx="473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1">
                <a:latin typeface="Calibri"/>
                <a:ea typeface="Calibri"/>
                <a:cs typeface="Calibri"/>
                <a:sym typeface="Calibri"/>
              </a:rPr>
              <a:t>DAFTARKAN SEKOLAH</a:t>
            </a: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Akses laman https://pdss.span-ptkin.ac.id/.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Masukan NPSN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Kode Registrasi Sekolah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No HP Kepala Sekolah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No Whatsapp Kepala Sekolah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Email Kepala Sekolah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0dfedb2a51_0_130"/>
          <p:cNvSpPr txBox="1"/>
          <p:nvPr/>
        </p:nvSpPr>
        <p:spPr>
          <a:xfrm>
            <a:off x="6553400" y="2535900"/>
            <a:ext cx="41487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Registrasi Berhasil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Password dikirim melalui Email Kepala sekolah yang didaftarkan pada Langkah sebelumnya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0dfedb2a51_0_130"/>
          <p:cNvSpPr txBox="1"/>
          <p:nvPr/>
        </p:nvSpPr>
        <p:spPr>
          <a:xfrm>
            <a:off x="5871325" y="702900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O1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0dfedb2a51_0_130"/>
          <p:cNvSpPr/>
          <p:nvPr/>
        </p:nvSpPr>
        <p:spPr>
          <a:xfrm rot="-721765">
            <a:off x="6746554" y="5099904"/>
            <a:ext cx="2094391" cy="1767483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dfedb2a51_0_130"/>
          <p:cNvSpPr txBox="1"/>
          <p:nvPr/>
        </p:nvSpPr>
        <p:spPr>
          <a:xfrm>
            <a:off x="8142200" y="421625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O2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0dfedb2a51_0_130"/>
          <p:cNvSpPr txBox="1"/>
          <p:nvPr/>
        </p:nvSpPr>
        <p:spPr>
          <a:xfrm>
            <a:off x="11369475" y="6553450"/>
            <a:ext cx="4148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Mendapatkan Akun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. PDSS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Akun yang telah diterima dapat digunakan untuk login pada laman PDSS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https://pdss.span-ptkin.ac.id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0dfedb2a51_0_130"/>
          <p:cNvSpPr/>
          <p:nvPr/>
        </p:nvSpPr>
        <p:spPr>
          <a:xfrm rot="5626768">
            <a:off x="8699473" y="5502796"/>
            <a:ext cx="1916067" cy="1661712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0dfedb2a51_0_130"/>
          <p:cNvSpPr txBox="1"/>
          <p:nvPr/>
        </p:nvSpPr>
        <p:spPr>
          <a:xfrm>
            <a:off x="10277775" y="702900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O3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0dfedb2a51_0_130"/>
          <p:cNvSpPr/>
          <p:nvPr/>
        </p:nvSpPr>
        <p:spPr>
          <a:xfrm rot="-8812805">
            <a:off x="7385253" y="6946509"/>
            <a:ext cx="2190730" cy="1752383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dfedb2a51_0_14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Mendaftarkan Sekolah Menggunakan NPSS</a:t>
            </a:r>
            <a:endParaRPr b="1"/>
          </a:p>
        </p:txBody>
      </p:sp>
      <p:sp>
        <p:nvSpPr>
          <p:cNvPr id="327" name="Google Shape;327;g10dfedb2a51_0_148"/>
          <p:cNvSpPr txBox="1"/>
          <p:nvPr/>
        </p:nvSpPr>
        <p:spPr>
          <a:xfrm>
            <a:off x="1601250" y="2862875"/>
            <a:ext cx="4731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DAFTARKAN SEKOLAH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Akses laman https://pdss.span-ptkin.ac.id/.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Masukan NPSS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Melengkapi Data Sekolah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Melengkapi Data Kepala Sekolah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0dfedb2a51_0_148"/>
          <p:cNvSpPr txBox="1"/>
          <p:nvPr/>
        </p:nvSpPr>
        <p:spPr>
          <a:xfrm>
            <a:off x="11242675" y="7249375"/>
            <a:ext cx="4148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Verifikasi Diterima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Password dikirim melalui Email Kepala sekolah yang didaftarkan pada Langkah sebelumnya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0dfedb2a51_0_148"/>
          <p:cNvSpPr txBox="1"/>
          <p:nvPr/>
        </p:nvSpPr>
        <p:spPr>
          <a:xfrm>
            <a:off x="5784650" y="329705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O1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0dfedb2a51_0_148"/>
          <p:cNvSpPr/>
          <p:nvPr/>
        </p:nvSpPr>
        <p:spPr>
          <a:xfrm rot="3162685">
            <a:off x="7940500" y="3058674"/>
            <a:ext cx="2414044" cy="2078395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0dfedb2a51_0_148"/>
          <p:cNvSpPr txBox="1"/>
          <p:nvPr/>
        </p:nvSpPr>
        <p:spPr>
          <a:xfrm>
            <a:off x="10589138" y="3151675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O2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0dfedb2a51_0_148"/>
          <p:cNvSpPr txBox="1"/>
          <p:nvPr/>
        </p:nvSpPr>
        <p:spPr>
          <a:xfrm>
            <a:off x="1257300" y="7249375"/>
            <a:ext cx="41487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Mendapatkan Akun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. PDSS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Akun yang telah diterima dapat digunakan untuk login pada laman PDSS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https://pdss.span-ptkin.ac.id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0dfedb2a51_0_148"/>
          <p:cNvSpPr/>
          <p:nvPr/>
        </p:nvSpPr>
        <p:spPr>
          <a:xfrm rot="8552483">
            <a:off x="9478032" y="5091613"/>
            <a:ext cx="1915361" cy="1858840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0dfedb2a51_0_148"/>
          <p:cNvSpPr txBox="1"/>
          <p:nvPr/>
        </p:nvSpPr>
        <p:spPr>
          <a:xfrm>
            <a:off x="10150975" y="7249375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O3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0dfedb2a51_0_148"/>
          <p:cNvSpPr txBox="1"/>
          <p:nvPr/>
        </p:nvSpPr>
        <p:spPr>
          <a:xfrm>
            <a:off x="12104150" y="2886800"/>
            <a:ext cx="414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Verifikasi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Data registrasi sekolah akan diverifikasi oleh Panitia Nasional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0dfedb2a51_0_148"/>
          <p:cNvSpPr/>
          <p:nvPr/>
        </p:nvSpPr>
        <p:spPr>
          <a:xfrm rot="-7675615">
            <a:off x="7685687" y="6216906"/>
            <a:ext cx="1915706" cy="1902024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0dfedb2a51_0_148"/>
          <p:cNvSpPr/>
          <p:nvPr/>
        </p:nvSpPr>
        <p:spPr>
          <a:xfrm rot="-2809665">
            <a:off x="5983234" y="4384929"/>
            <a:ext cx="2367750" cy="1889565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0dfedb2a51_0_148"/>
          <p:cNvSpPr txBox="1"/>
          <p:nvPr/>
        </p:nvSpPr>
        <p:spPr>
          <a:xfrm>
            <a:off x="5669350" y="736295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O4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dfedb2a51_0_16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2. MENGISI PDSS</a:t>
            </a:r>
            <a:endParaRPr b="1"/>
          </a:p>
        </p:txBody>
      </p:sp>
      <p:sp>
        <p:nvSpPr>
          <p:cNvPr id="344" name="Google Shape;344;g10dfedb2a51_0_166"/>
          <p:cNvSpPr/>
          <p:nvPr/>
        </p:nvSpPr>
        <p:spPr>
          <a:xfrm>
            <a:off x="2019125" y="2881300"/>
            <a:ext cx="3387906" cy="1539918"/>
          </a:xfrm>
          <a:prstGeom prst="flowChartTerminator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Sekolah</a:t>
            </a:r>
            <a:endParaRPr sz="4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0dfedb2a51_0_166"/>
          <p:cNvSpPr/>
          <p:nvPr/>
        </p:nvSpPr>
        <p:spPr>
          <a:xfrm>
            <a:off x="7583775" y="2735813"/>
            <a:ext cx="3387900" cy="1830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JURUSAN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Sinkron Data Dapodik bagi yang memiliki NPSN</a:t>
            </a:r>
            <a:endParaRPr sz="2000" b="1" i="0" u="none" strike="noStrike" cap="none">
              <a:solidFill>
                <a:srgbClr val="F927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0dfedb2a51_0_166"/>
          <p:cNvSpPr/>
          <p:nvPr/>
        </p:nvSpPr>
        <p:spPr>
          <a:xfrm>
            <a:off x="13148425" y="2735813"/>
            <a:ext cx="3387900" cy="1830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KKM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Wajib diinput oleh semua sekolah</a:t>
            </a:r>
            <a:endParaRPr sz="2000" b="1" i="0" u="none" strike="noStrike" cap="none">
              <a:solidFill>
                <a:srgbClr val="F927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0dfedb2a51_0_166"/>
          <p:cNvSpPr/>
          <p:nvPr/>
        </p:nvSpPr>
        <p:spPr>
          <a:xfrm>
            <a:off x="13148425" y="6357625"/>
            <a:ext cx="3387900" cy="1830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SISWA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Sinkron Data Dapodik bagi yang memiliki NPSN</a:t>
            </a:r>
            <a:endParaRPr sz="2000" b="1" i="0" u="none" strike="noStrike" cap="none">
              <a:solidFill>
                <a:srgbClr val="F927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0dfedb2a51_0_166"/>
          <p:cNvSpPr/>
          <p:nvPr/>
        </p:nvSpPr>
        <p:spPr>
          <a:xfrm>
            <a:off x="7583775" y="6357625"/>
            <a:ext cx="3387900" cy="1830900"/>
          </a:xfrm>
          <a:prstGeom prst="rect">
            <a:avLst/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NILAI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Wajib diinput oleh semua sekolah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349" name="Google Shape;349;g10dfedb2a51_0_166"/>
          <p:cNvSpPr/>
          <p:nvPr/>
        </p:nvSpPr>
        <p:spPr>
          <a:xfrm>
            <a:off x="2019125" y="6357625"/>
            <a:ext cx="3387900" cy="18309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900" b="1">
                <a:solidFill>
                  <a:schemeClr val="dk1"/>
                </a:solidFill>
              </a:rPr>
              <a:t>FINALISASI</a:t>
            </a:r>
            <a:endParaRPr sz="29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Sekolah melakukan finalisasi sebelum pendaftaran PDSS ditutup</a:t>
            </a:r>
            <a:endParaRPr sz="2000" b="1" i="0" u="none" strike="noStrike" cap="none">
              <a:solidFill>
                <a:srgbClr val="F927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0dfedb2a51_0_166"/>
          <p:cNvSpPr/>
          <p:nvPr/>
        </p:nvSpPr>
        <p:spPr>
          <a:xfrm>
            <a:off x="5791750" y="3139025"/>
            <a:ext cx="1407300" cy="1024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0dfedb2a51_0_166"/>
          <p:cNvSpPr/>
          <p:nvPr/>
        </p:nvSpPr>
        <p:spPr>
          <a:xfrm>
            <a:off x="11356400" y="3139025"/>
            <a:ext cx="1407300" cy="1024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0dfedb2a51_0_166"/>
          <p:cNvSpPr/>
          <p:nvPr/>
        </p:nvSpPr>
        <p:spPr>
          <a:xfrm rot="5400000">
            <a:off x="14138725" y="4949925"/>
            <a:ext cx="1407300" cy="1024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0dfedb2a51_0_166"/>
          <p:cNvSpPr/>
          <p:nvPr/>
        </p:nvSpPr>
        <p:spPr>
          <a:xfrm rot="10800000">
            <a:off x="11259350" y="6760825"/>
            <a:ext cx="1407300" cy="1024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0dfedb2a51_0_166"/>
          <p:cNvSpPr/>
          <p:nvPr/>
        </p:nvSpPr>
        <p:spPr>
          <a:xfrm rot="10800000">
            <a:off x="5661700" y="6760825"/>
            <a:ext cx="1407300" cy="1024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dfedb2a51_0_20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2. MENGISI PDSS</a:t>
            </a:r>
            <a:endParaRPr b="1"/>
          </a:p>
        </p:txBody>
      </p:sp>
      <p:sp>
        <p:nvSpPr>
          <p:cNvPr id="360" name="Google Shape;360;g10dfedb2a51_0_20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spcBef>
                <a:spcPts val="15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Pendaftaran PDSS dimulai dari tanggal</a:t>
            </a:r>
            <a:r>
              <a:rPr lang="en-US" b="1"/>
              <a:t> 7 Feb - 28 Feb 2022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Bagi sekolah yang berada di bawah kemendikbud Jika terdapat kesalahan data sekolah atau siswa, maka dapat melakukan perbaikan data pada laman </a:t>
            </a:r>
            <a:r>
              <a:rPr lang="en-US" b="1"/>
              <a:t>https://vervalpdnew2.data.kemdikbud.go.id/</a:t>
            </a: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Bagi sekolah yang berada di bawah kemenag jika terdapat kesalahan data sekolah maka dapat melakukan perbaikan pada </a:t>
            </a:r>
            <a:r>
              <a:rPr lang="en-US" b="1"/>
              <a:t>aplikasi EMIS</a:t>
            </a:r>
            <a:r>
              <a:rPr lang="en-US"/>
              <a:t>, sedang untuk data siswa dapat melakukan perbaikan pada laman </a:t>
            </a:r>
            <a:r>
              <a:rPr lang="en-US" b="1"/>
              <a:t>https://vervalpdnew2.data.kemdikbud.go.id/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Pembatalan finalisasi PDSS dapat dilakukan pada tanggal </a:t>
            </a:r>
            <a:r>
              <a:rPr lang="en-US" b="1"/>
              <a:t>7 Feb - 28 Feb 2022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Pembatalan finaliasi PDSS dilakukan dengan mengirimkan surat pembatalan </a:t>
            </a:r>
            <a:r>
              <a:rPr lang="en-US" i="1"/>
              <a:t>(template surat dapat diunduh di halaman PDSS) </a:t>
            </a:r>
            <a:r>
              <a:rPr lang="en-US"/>
              <a:t>ke email info@span-ptkin.ac.id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dfedb2a51_0_17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3. SISWA MELAKUKAN PENDAFTARAN</a:t>
            </a:r>
            <a:endParaRPr b="1"/>
          </a:p>
        </p:txBody>
      </p:sp>
      <p:pic>
        <p:nvPicPr>
          <p:cNvPr id="366" name="Google Shape;366;g10dfedb2a51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475" y="2154750"/>
            <a:ext cx="15181051" cy="74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5115338" y="4240696"/>
            <a:ext cx="8791575" cy="149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34"/>
              </a:buClr>
              <a:buSzPts val="8800"/>
              <a:buFont typeface="Calibri"/>
              <a:buNone/>
            </a:pPr>
            <a:r>
              <a:rPr lang="en-US"/>
              <a:t>Atribut PDSS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dfedb2a51_0_22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4. SELEKSI &amp; PENGUMUMAN</a:t>
            </a:r>
            <a:endParaRPr b="1"/>
          </a:p>
        </p:txBody>
      </p:sp>
      <p:sp>
        <p:nvSpPr>
          <p:cNvPr id="372" name="Google Shape;372;g10dfedb2a51_0_220"/>
          <p:cNvSpPr txBox="1"/>
          <p:nvPr/>
        </p:nvSpPr>
        <p:spPr>
          <a:xfrm>
            <a:off x="1053650" y="6541375"/>
            <a:ext cx="47310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Penskoran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Proses penskoran dilakukan dengan menggunakan aplikasi panitia nasional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0dfedb2a51_0_220"/>
          <p:cNvSpPr txBox="1"/>
          <p:nvPr/>
        </p:nvSpPr>
        <p:spPr>
          <a:xfrm>
            <a:off x="11655125" y="6116350"/>
            <a:ext cx="41487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Pengumuman</a:t>
            </a:r>
            <a:r>
              <a:rPr lang="en-US" sz="25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Pengumuman Bisa diakses pada laman http:// pengumuman.span-ptkin.ac.id sesuai jadwal yang telah ditentukan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0dfedb2a51_0_220"/>
          <p:cNvSpPr txBox="1"/>
          <p:nvPr/>
        </p:nvSpPr>
        <p:spPr>
          <a:xfrm>
            <a:off x="6329850" y="2474425"/>
            <a:ext cx="54315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Seleksi</a:t>
            </a: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Proses seleksi dilakukan oleh Panitia Nasional Bersama Pimpinan PT dengan merujuk pada proses sebelumnya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0dfedb2a51_0_220"/>
          <p:cNvSpPr txBox="1"/>
          <p:nvPr/>
        </p:nvSpPr>
        <p:spPr>
          <a:xfrm>
            <a:off x="5871325" y="702900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O1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0dfedb2a51_0_220"/>
          <p:cNvSpPr/>
          <p:nvPr/>
        </p:nvSpPr>
        <p:spPr>
          <a:xfrm rot="-721765">
            <a:off x="6746554" y="5099904"/>
            <a:ext cx="2094391" cy="1767483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0dfedb2a51_0_220"/>
          <p:cNvSpPr txBox="1"/>
          <p:nvPr/>
        </p:nvSpPr>
        <p:spPr>
          <a:xfrm>
            <a:off x="8142200" y="421625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O2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0dfedb2a51_0_220"/>
          <p:cNvSpPr/>
          <p:nvPr/>
        </p:nvSpPr>
        <p:spPr>
          <a:xfrm rot="5626768">
            <a:off x="8699473" y="5502796"/>
            <a:ext cx="1916067" cy="1661712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FFB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10dfedb2a51_0_220"/>
          <p:cNvSpPr txBox="1"/>
          <p:nvPr/>
        </p:nvSpPr>
        <p:spPr>
          <a:xfrm>
            <a:off x="10277775" y="7029000"/>
            <a:ext cx="109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Calibri"/>
                <a:ea typeface="Calibri"/>
                <a:cs typeface="Calibri"/>
                <a:sym typeface="Calibri"/>
              </a:rPr>
              <a:t>O3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10dfedb2a51_0_220"/>
          <p:cNvSpPr/>
          <p:nvPr/>
        </p:nvSpPr>
        <p:spPr>
          <a:xfrm rot="-8812805">
            <a:off x="7385253" y="6946509"/>
            <a:ext cx="2190730" cy="1752383"/>
          </a:xfrm>
          <a:prstGeom prst="bentArrow">
            <a:avLst>
              <a:gd name="adj1" fmla="val 25000"/>
              <a:gd name="adj2" fmla="val 22904"/>
              <a:gd name="adj3" fmla="val 36130"/>
              <a:gd name="adj4" fmla="val 78819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dfedb2a51_0_247"/>
          <p:cNvSpPr txBox="1">
            <a:spLocks noGrp="1"/>
          </p:cNvSpPr>
          <p:nvPr>
            <p:ph type="title"/>
          </p:nvPr>
        </p:nvSpPr>
        <p:spPr>
          <a:xfrm>
            <a:off x="4876801" y="4438338"/>
            <a:ext cx="9189000" cy="1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n-US" sz="8800" b="1">
                <a:solidFill>
                  <a:schemeClr val="lt1"/>
                </a:solidFill>
              </a:rPr>
              <a:t>ALUR KOORDINASI</a:t>
            </a:r>
            <a:endParaRPr sz="8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dfedb2a51_0_25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ALUR KOORDINASI</a:t>
            </a:r>
            <a:endParaRPr b="1"/>
          </a:p>
        </p:txBody>
      </p:sp>
      <p:pic>
        <p:nvPicPr>
          <p:cNvPr id="391" name="Google Shape;391;g10dfedb2a51_0_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2366275"/>
            <a:ext cx="12701814" cy="62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10dfedb2a51_0_251"/>
          <p:cNvSpPr txBox="1"/>
          <p:nvPr/>
        </p:nvSpPr>
        <p:spPr>
          <a:xfrm>
            <a:off x="1257300" y="8751675"/>
            <a:ext cx="13974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Catatan dalam menerima keluhan tanyakan Hal Berikut : Dengan Siapa#Jenis Sekolah#Nama Sekolah# NPSN/NPSS#Keluhan.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Catatan dalam menyampaikan dari PTKIN ke Helpdesk berikan info sebagai berikut : NPSN/NPSS#Nama Sekolah#Keluhan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dfedb2a51_0_26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ALUR PERBAIKAN DATA SEKOLAH</a:t>
            </a:r>
            <a:endParaRPr b="1"/>
          </a:p>
        </p:txBody>
      </p:sp>
      <p:pic>
        <p:nvPicPr>
          <p:cNvPr id="398" name="Google Shape;398;g10dfedb2a51_0_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375" y="2536098"/>
            <a:ext cx="15569249" cy="5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10dfedb2a51_0_260"/>
          <p:cNvSpPr txBox="1"/>
          <p:nvPr/>
        </p:nvSpPr>
        <p:spPr>
          <a:xfrm>
            <a:off x="1359375" y="8515900"/>
            <a:ext cx="13974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Catatan dalam menerima keluhan tanyakan hal berikut : Dengan Siapa#Jenis Sekolah#Nama Sekolah# NPSN/NPSS#Keluhan.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Catatan dalam menyampaikan dari PTKIN ke Helpdesk berikan info sebagai berikut : NPSN/NPSS#Nama Sekolah#Keluhan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dfedb2a51_0_26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ALUR PERBAIKAN DATA SISWA</a:t>
            </a:r>
            <a:endParaRPr b="1"/>
          </a:p>
        </p:txBody>
      </p:sp>
      <p:pic>
        <p:nvPicPr>
          <p:cNvPr id="405" name="Google Shape;405;g10dfedb2a51_0_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775" y="2381572"/>
            <a:ext cx="11323451" cy="586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10dfedb2a51_0_265"/>
          <p:cNvSpPr txBox="1"/>
          <p:nvPr/>
        </p:nvSpPr>
        <p:spPr>
          <a:xfrm>
            <a:off x="747800" y="8463425"/>
            <a:ext cx="1485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Catatan dalam menerima keluhan tanyakan hal berikut : Dengan Siapa#Jenis Sekolah#Nama Sekolah# NPSN/NPSS#NISN/NISS#Keluhan.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Catatan dalam menyampaikan dari PTKIN ke Helpdesk berikan info sebagai berikut : NPSN/NPSS#Nama Sekolah#NISN/NISS#Keluhan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dfedb2a51_0_27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HELPDESK</a:t>
            </a:r>
            <a:endParaRPr b="1"/>
          </a:p>
        </p:txBody>
      </p:sp>
      <p:sp>
        <p:nvSpPr>
          <p:cNvPr id="412" name="Google Shape;412;g10dfedb2a51_0_272"/>
          <p:cNvSpPr txBox="1"/>
          <p:nvPr/>
        </p:nvSpPr>
        <p:spPr>
          <a:xfrm>
            <a:off x="1257300" y="2536100"/>
            <a:ext cx="15138300" cy="6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en-US" sz="4300" b="1"/>
              <a:t>Website Helpdesk</a:t>
            </a:r>
            <a:r>
              <a:rPr lang="en-US" sz="4300"/>
              <a:t> : https://sapa.span-ptkin.ac.id/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en-US" sz="4300" b="1"/>
              <a:t>Email</a:t>
            </a:r>
            <a:r>
              <a:rPr lang="en-US" sz="4300"/>
              <a:t> : </a:t>
            </a:r>
            <a:r>
              <a:rPr lang="en-US" sz="4300" u="sng">
                <a:solidFill>
                  <a:schemeClr val="hlink"/>
                </a:solidFill>
                <a:hlinkClick r:id="rId3"/>
              </a:rPr>
              <a:t>info@span-ptkin.ac.id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❖"/>
            </a:pPr>
            <a:r>
              <a:rPr lang="en-US" sz="4300" b="1">
                <a:solidFill>
                  <a:schemeClr val="dk1"/>
                </a:solidFill>
              </a:rPr>
              <a:t>Whatsapp Chat</a:t>
            </a:r>
            <a:r>
              <a:rPr lang="en-US" sz="4300">
                <a:solidFill>
                  <a:schemeClr val="dk1"/>
                </a:solidFill>
              </a:rPr>
              <a:t> : 081578901020 (WA chat)</a:t>
            </a:r>
            <a:endParaRPr sz="4300">
              <a:solidFill>
                <a:schemeClr val="dk1"/>
              </a:solidFill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Char char="❖"/>
            </a:pPr>
            <a:r>
              <a:rPr lang="en-US" sz="4300" b="1">
                <a:solidFill>
                  <a:schemeClr val="dk1"/>
                </a:solidFill>
              </a:rPr>
              <a:t>Telepon</a:t>
            </a:r>
            <a:r>
              <a:rPr lang="en-US" sz="4300">
                <a:solidFill>
                  <a:schemeClr val="dk1"/>
                </a:solidFill>
              </a:rPr>
              <a:t>  : 024-33001400 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en-US" sz="4300" b="1"/>
              <a:t>Website</a:t>
            </a:r>
            <a:r>
              <a:rPr lang="en-US" sz="4300"/>
              <a:t> : https://span-ptkin.ac.id</a:t>
            </a:r>
            <a:endParaRPr sz="4300"/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❖"/>
            </a:pPr>
            <a:r>
              <a:rPr lang="en-US" sz="4300" b="1"/>
              <a:t>Alamat Panitia</a:t>
            </a:r>
            <a:r>
              <a:rPr lang="en-US" sz="4300"/>
              <a:t> </a:t>
            </a:r>
            <a:r>
              <a:rPr lang="en-US" sz="4300" b="1"/>
              <a:t>SPAN-UM PTKIN</a:t>
            </a:r>
            <a:endParaRPr sz="4300" b="1"/>
          </a:p>
          <a:p>
            <a:pPr marL="914400" lvl="1" indent="-501650" algn="l" rtl="0">
              <a:spcBef>
                <a:spcPts val="0"/>
              </a:spcBef>
              <a:spcAft>
                <a:spcPts val="0"/>
              </a:spcAft>
              <a:buSzPts val="4300"/>
              <a:buChar char="➢"/>
            </a:pPr>
            <a:r>
              <a:rPr lang="en-US" sz="4300"/>
              <a:t>Rektorat Lantai 2 Kampus 3 UIN Walisongo Jl. Prof. Dr. Hamka Ngaliyan, Semarang, Jawa Tengah 50185</a:t>
            </a:r>
            <a:endParaRPr sz="43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>
            <a:spLocks noGrp="1"/>
          </p:cNvSpPr>
          <p:nvPr>
            <p:ph type="title" idx="4294967295"/>
          </p:nvPr>
        </p:nvSpPr>
        <p:spPr>
          <a:xfrm>
            <a:off x="4744279" y="3863423"/>
            <a:ext cx="9036050" cy="198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Calibri"/>
              <a:buNone/>
            </a:pPr>
            <a:r>
              <a:rPr lang="en-US" b="1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JENIS SEKOLAH</a:t>
            </a:r>
            <a:endParaRPr sz="6800" b="1"/>
          </a:p>
        </p:txBody>
      </p:sp>
      <p:graphicFrame>
        <p:nvGraphicFramePr>
          <p:cNvPr id="157" name="Google Shape;157;p5"/>
          <p:cNvGraphicFramePr/>
          <p:nvPr/>
        </p:nvGraphicFramePr>
        <p:xfrm>
          <a:off x="1257300" y="287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{B4EE8FFC-CED1-4034-B68A-BF71B269E678}</a:tableStyleId>
              </a:tblPr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/>
                        <a:t>JENIS SEKOLAH</a:t>
                      </a:r>
                      <a:endParaRPr sz="3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solidFill>
                            <a:schemeClr val="dk1"/>
                          </a:solidFill>
                        </a:rPr>
                        <a:t>SUMBER DATA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/>
                        <a:t>SMA, </a:t>
                      </a:r>
                      <a:r>
                        <a:rPr lang="en-US" sz="3300" u="none" strike="noStrike" cap="none"/>
                        <a:t>MA </a:t>
                      </a:r>
                      <a:r>
                        <a:rPr lang="en-US" sz="3300"/>
                        <a:t>atau Sederajat (Terdaftar di dapodik)</a:t>
                      </a:r>
                      <a:endParaRPr sz="3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300" u="none" strike="noStrike" cap="none">
                          <a:solidFill>
                            <a:schemeClr val="dk1"/>
                          </a:solidFill>
                        </a:rPr>
                        <a:t>DAPODIK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u="none" strike="noStrike" cap="none"/>
                        <a:t>Pendidikan Diniyah Formal</a:t>
                      </a:r>
                      <a:endParaRPr sz="3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300" u="none" strike="noStrike" cap="none">
                          <a:solidFill>
                            <a:schemeClr val="dk1"/>
                          </a:solidFill>
                        </a:rPr>
                        <a:t>DAPODIK</a:t>
                      </a:r>
                      <a:r>
                        <a:rPr lang="en-US" sz="3300">
                          <a:solidFill>
                            <a:schemeClr val="dk1"/>
                          </a:solidFill>
                        </a:rPr>
                        <a:t> Atau EMIS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u="none" strike="noStrike" cap="none"/>
                        <a:t>Pendidikan Kesetaraan Pada Pondok Pesantren Salafiyah (PKPPS)</a:t>
                      </a:r>
                      <a:endParaRPr sz="3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300" u="none" strike="noStrike" cap="none">
                          <a:solidFill>
                            <a:schemeClr val="dk1"/>
                          </a:solidFill>
                        </a:rPr>
                        <a:t>DAPODIK </a:t>
                      </a:r>
                      <a:r>
                        <a:rPr lang="en-US" sz="3300">
                          <a:solidFill>
                            <a:schemeClr val="dk1"/>
                          </a:solidFill>
                        </a:rPr>
                        <a:t>Atau EMIS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u="none" strike="noStrike" cap="none"/>
                        <a:t>Pesantren Mu</a:t>
                      </a:r>
                      <a:r>
                        <a:rPr lang="en-US" sz="3300"/>
                        <a:t>’adalah</a:t>
                      </a:r>
                      <a:endParaRPr sz="33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300">
                          <a:solidFill>
                            <a:schemeClr val="dk1"/>
                          </a:solidFill>
                        </a:rPr>
                        <a:t>DAPODIK Atau EMIS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0b4b4295f_0_3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JURUSAN/PEMINATAN</a:t>
            </a:r>
            <a:endParaRPr/>
          </a:p>
        </p:txBody>
      </p:sp>
      <p:sp>
        <p:nvSpPr>
          <p:cNvPr id="163" name="Google Shape;163;g110b4b4295f_0_3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•"/>
            </a:pPr>
            <a:r>
              <a:rPr lang="en-US" sz="5600"/>
              <a:t>IPA</a:t>
            </a:r>
            <a:endParaRPr sz="56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5600"/>
              <a:t>IPS</a:t>
            </a:r>
            <a:endParaRPr sz="56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5600"/>
              <a:t>Bahasa</a:t>
            </a:r>
            <a:endParaRPr sz="56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5600"/>
              <a:t>Keagamaan (Pontren &amp; Madrasah)</a:t>
            </a:r>
            <a:endParaRPr sz="56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5600"/>
              <a:t>Kejuruan</a:t>
            </a:r>
            <a:endParaRPr sz="5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170465649_0_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169" name="Google Shape;169;g11170465649_0_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70" name="Google Shape;170;g11170465649_0_0"/>
          <p:cNvSpPr/>
          <p:nvPr/>
        </p:nvSpPr>
        <p:spPr>
          <a:xfrm>
            <a:off x="9270000" y="25361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1" name="Google Shape;171;g11170465649_0_0"/>
          <p:cNvSpPr/>
          <p:nvPr/>
        </p:nvSpPr>
        <p:spPr>
          <a:xfrm>
            <a:off x="9270000" y="3887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Inggris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2" name="Google Shape;172;g11170465649_0_0"/>
          <p:cNvSpPr/>
          <p:nvPr/>
        </p:nvSpPr>
        <p:spPr>
          <a:xfrm>
            <a:off x="9270000" y="52269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3" name="Google Shape;173;g11170465649_0_0"/>
          <p:cNvSpPr/>
          <p:nvPr/>
        </p:nvSpPr>
        <p:spPr>
          <a:xfrm>
            <a:off x="12933525" y="2536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Fisik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4" name="Google Shape;174;g11170465649_0_0"/>
          <p:cNvSpPr/>
          <p:nvPr/>
        </p:nvSpPr>
        <p:spPr>
          <a:xfrm>
            <a:off x="12933525" y="38721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Kimia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5" name="Google Shape;175;g11170465649_0_0"/>
          <p:cNvSpPr/>
          <p:nvPr/>
        </p:nvSpPr>
        <p:spPr>
          <a:xfrm>
            <a:off x="12912675" y="52081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Biologi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6" name="Google Shape;176;g11170465649_0_0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170465649_0_0"/>
          <p:cNvSpPr/>
          <p:nvPr/>
        </p:nvSpPr>
        <p:spPr>
          <a:xfrm>
            <a:off x="1440275" y="4301550"/>
            <a:ext cx="3057000" cy="16839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IPA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78" name="Google Shape;178;g11170465649_0_0"/>
          <p:cNvSpPr/>
          <p:nvPr/>
        </p:nvSpPr>
        <p:spPr>
          <a:xfrm>
            <a:off x="11124125" y="68890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PAI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79" name="Google Shape;179;g11170465649_0_0"/>
          <p:cNvSpPr/>
          <p:nvPr/>
        </p:nvSpPr>
        <p:spPr>
          <a:xfrm>
            <a:off x="11124125" y="82302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dfedb2a51_0_2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185" name="Google Shape;185;g10dfedb2a51_0_2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186" name="Google Shape;186;g10dfedb2a51_0_26"/>
          <p:cNvSpPr/>
          <p:nvPr/>
        </p:nvSpPr>
        <p:spPr>
          <a:xfrm>
            <a:off x="9270000" y="25361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87" name="Google Shape;187;g10dfedb2a51_0_26"/>
          <p:cNvSpPr/>
          <p:nvPr/>
        </p:nvSpPr>
        <p:spPr>
          <a:xfrm>
            <a:off x="9270000" y="3887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Inggris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88" name="Google Shape;188;g10dfedb2a51_0_26"/>
          <p:cNvSpPr/>
          <p:nvPr/>
        </p:nvSpPr>
        <p:spPr>
          <a:xfrm>
            <a:off x="9270000" y="52269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89" name="Google Shape;189;g10dfedb2a51_0_26"/>
          <p:cNvSpPr/>
          <p:nvPr/>
        </p:nvSpPr>
        <p:spPr>
          <a:xfrm>
            <a:off x="12933525" y="2536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Ekonomi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90" name="Google Shape;190;g10dfedb2a51_0_26"/>
          <p:cNvSpPr/>
          <p:nvPr/>
        </p:nvSpPr>
        <p:spPr>
          <a:xfrm>
            <a:off x="12933525" y="38721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Sosiologi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91" name="Google Shape;191;g10dfedb2a51_0_26"/>
          <p:cNvSpPr/>
          <p:nvPr/>
        </p:nvSpPr>
        <p:spPr>
          <a:xfrm>
            <a:off x="12912675" y="52081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Geografi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92" name="Google Shape;192;g10dfedb2a51_0_26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0dfedb2a51_0_26"/>
          <p:cNvSpPr/>
          <p:nvPr/>
        </p:nvSpPr>
        <p:spPr>
          <a:xfrm>
            <a:off x="1464550" y="4216650"/>
            <a:ext cx="3057000" cy="1853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</a:rPr>
              <a:t>IPS</a:t>
            </a:r>
            <a:endParaRPr sz="3600" b="1" dirty="0">
              <a:solidFill>
                <a:schemeClr val="dk1"/>
              </a:solidFill>
            </a:endParaRPr>
          </a:p>
        </p:txBody>
      </p:sp>
      <p:sp>
        <p:nvSpPr>
          <p:cNvPr id="194" name="Google Shape;194;g10dfedb2a51_0_26"/>
          <p:cNvSpPr/>
          <p:nvPr/>
        </p:nvSpPr>
        <p:spPr>
          <a:xfrm>
            <a:off x="11124125" y="68890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PAI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195" name="Google Shape;195;g10dfedb2a51_0_26"/>
          <p:cNvSpPr/>
          <p:nvPr/>
        </p:nvSpPr>
        <p:spPr>
          <a:xfrm>
            <a:off x="11124125" y="81738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dfedb2a51_0_4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201" name="Google Shape;201;g10dfedb2a51_0_4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202" name="Google Shape;202;g10dfedb2a51_0_42"/>
          <p:cNvSpPr/>
          <p:nvPr/>
        </p:nvSpPr>
        <p:spPr>
          <a:xfrm>
            <a:off x="9270000" y="25361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3" name="Google Shape;203;g10dfedb2a51_0_42"/>
          <p:cNvSpPr/>
          <p:nvPr/>
        </p:nvSpPr>
        <p:spPr>
          <a:xfrm>
            <a:off x="9270000" y="3887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Inggris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4" name="Google Shape;204;g10dfedb2a51_0_42"/>
          <p:cNvSpPr/>
          <p:nvPr/>
        </p:nvSpPr>
        <p:spPr>
          <a:xfrm>
            <a:off x="9270000" y="52269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5" name="Google Shape;205;g10dfedb2a51_0_42"/>
          <p:cNvSpPr/>
          <p:nvPr/>
        </p:nvSpPr>
        <p:spPr>
          <a:xfrm>
            <a:off x="12933525" y="2536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Sastra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6" name="Google Shape;206;g10dfedb2a51_0_42"/>
          <p:cNvSpPr/>
          <p:nvPr/>
        </p:nvSpPr>
        <p:spPr>
          <a:xfrm>
            <a:off x="12933525" y="38721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Antropologi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7" name="Google Shape;207;g10dfedb2a51_0_42"/>
          <p:cNvSpPr/>
          <p:nvPr/>
        </p:nvSpPr>
        <p:spPr>
          <a:xfrm>
            <a:off x="12912675" y="52081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Bhs Asing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08" name="Google Shape;208;g10dfedb2a51_0_42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0dfedb2a51_0_42"/>
          <p:cNvSpPr/>
          <p:nvPr/>
        </p:nvSpPr>
        <p:spPr>
          <a:xfrm>
            <a:off x="1464550" y="4338000"/>
            <a:ext cx="3057000" cy="16110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Bahasa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10" name="Google Shape;210;g10dfedb2a51_0_42"/>
          <p:cNvSpPr/>
          <p:nvPr/>
        </p:nvSpPr>
        <p:spPr>
          <a:xfrm>
            <a:off x="11124125" y="68890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PAI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11" name="Google Shape;211;g10dfedb2a51_0_42"/>
          <p:cNvSpPr/>
          <p:nvPr/>
        </p:nvSpPr>
        <p:spPr>
          <a:xfrm>
            <a:off x="11124125" y="81738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fedb2a51_0_5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217" name="Google Shape;217;g10dfedb2a51_0_5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218" name="Google Shape;218;g10dfedb2a51_0_57"/>
          <p:cNvSpPr/>
          <p:nvPr/>
        </p:nvSpPr>
        <p:spPr>
          <a:xfrm>
            <a:off x="9270000" y="25361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19" name="Google Shape;219;g10dfedb2a51_0_57"/>
          <p:cNvSpPr/>
          <p:nvPr/>
        </p:nvSpPr>
        <p:spPr>
          <a:xfrm>
            <a:off x="9270000" y="38721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0" name="Google Shape;220;g10dfedb2a51_0_57"/>
          <p:cNvSpPr/>
          <p:nvPr/>
        </p:nvSpPr>
        <p:spPr>
          <a:xfrm>
            <a:off x="12933525" y="2536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Alquran Hadis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1" name="Google Shape;221;g10dfedb2a51_0_57"/>
          <p:cNvSpPr/>
          <p:nvPr/>
        </p:nvSpPr>
        <p:spPr>
          <a:xfrm>
            <a:off x="12933525" y="38721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Fiqih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2" name="Google Shape;222;g10dfedb2a51_0_57"/>
          <p:cNvSpPr/>
          <p:nvPr/>
        </p:nvSpPr>
        <p:spPr>
          <a:xfrm>
            <a:off x="12912675" y="50557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Aqidah Akhlak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3" name="Google Shape;223;g10dfedb2a51_0_57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0dfedb2a51_0_57"/>
          <p:cNvSpPr/>
          <p:nvPr/>
        </p:nvSpPr>
        <p:spPr>
          <a:xfrm>
            <a:off x="1585850" y="4088550"/>
            <a:ext cx="3057000" cy="2109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Keagamaan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(Madrasah)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25" name="Google Shape;225;g10dfedb2a51_0_57"/>
          <p:cNvSpPr/>
          <p:nvPr/>
        </p:nvSpPr>
        <p:spPr>
          <a:xfrm>
            <a:off x="9270000" y="62691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6" name="Google Shape;226;g10dfedb2a51_0_57"/>
          <p:cNvSpPr/>
          <p:nvPr/>
        </p:nvSpPr>
        <p:spPr>
          <a:xfrm>
            <a:off x="12933525" y="63101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SKI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27" name="Google Shape;227;g10dfedb2a51_0_57"/>
          <p:cNvSpPr/>
          <p:nvPr/>
        </p:nvSpPr>
        <p:spPr>
          <a:xfrm>
            <a:off x="9295325" y="50706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Bhs. Arab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dfedb2a51_0_7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800" b="1"/>
              <a:t>KELOMPOK MATA PELAJARAN</a:t>
            </a:r>
            <a:endParaRPr/>
          </a:p>
        </p:txBody>
      </p:sp>
      <p:sp>
        <p:nvSpPr>
          <p:cNvPr id="233" name="Google Shape;233;g10dfedb2a51_0_7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234" name="Google Shape;234;g10dfedb2a51_0_73"/>
          <p:cNvSpPr/>
          <p:nvPr/>
        </p:nvSpPr>
        <p:spPr>
          <a:xfrm>
            <a:off x="9270000" y="25361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Bahasa Indonesia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35" name="Google Shape;235;g10dfedb2a51_0_73"/>
          <p:cNvSpPr/>
          <p:nvPr/>
        </p:nvSpPr>
        <p:spPr>
          <a:xfrm>
            <a:off x="9270000" y="38721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Matematika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36" name="Google Shape;236;g10dfedb2a51_0_73"/>
          <p:cNvSpPr/>
          <p:nvPr/>
        </p:nvSpPr>
        <p:spPr>
          <a:xfrm>
            <a:off x="12933525" y="63105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Usul Fiqih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37" name="Google Shape;237;g10dfedb2a51_0_73"/>
          <p:cNvSpPr/>
          <p:nvPr/>
        </p:nvSpPr>
        <p:spPr>
          <a:xfrm>
            <a:off x="12912675" y="74941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Akhlak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38" name="Google Shape;238;g10dfedb2a51_0_73"/>
          <p:cNvSpPr/>
          <p:nvPr/>
        </p:nvSpPr>
        <p:spPr>
          <a:xfrm>
            <a:off x="12933525" y="874857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SKI / Tariqh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39" name="Google Shape;239;g10dfedb2a51_0_73"/>
          <p:cNvSpPr/>
          <p:nvPr/>
        </p:nvSpPr>
        <p:spPr>
          <a:xfrm>
            <a:off x="12933525" y="2536088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Hadis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40" name="Google Shape;240;g10dfedb2a51_0_73"/>
          <p:cNvSpPr/>
          <p:nvPr/>
        </p:nvSpPr>
        <p:spPr>
          <a:xfrm rot="-833">
            <a:off x="5458699" y="4464006"/>
            <a:ext cx="2475000" cy="13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dfedb2a51_0_73"/>
          <p:cNvSpPr/>
          <p:nvPr/>
        </p:nvSpPr>
        <p:spPr>
          <a:xfrm>
            <a:off x="1488800" y="4083925"/>
            <a:ext cx="3387900" cy="2226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Keagamaan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(Mu’adalah, PDF, PKPPS)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242" name="Google Shape;242;g10dfedb2a51_0_73"/>
          <p:cNvSpPr/>
          <p:nvPr/>
        </p:nvSpPr>
        <p:spPr>
          <a:xfrm>
            <a:off x="9346200" y="6310525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PKN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43" name="Google Shape;243;g10dfedb2a51_0_73"/>
          <p:cNvSpPr/>
          <p:nvPr/>
        </p:nvSpPr>
        <p:spPr>
          <a:xfrm>
            <a:off x="12933525" y="5032913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Tafsir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44" name="Google Shape;244;g10dfedb2a51_0_73"/>
          <p:cNvSpPr/>
          <p:nvPr/>
        </p:nvSpPr>
        <p:spPr>
          <a:xfrm>
            <a:off x="12912675" y="378450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Tauhid &amp; Ilmu Kalam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245" name="Google Shape;245;g10dfedb2a51_0_73"/>
          <p:cNvSpPr/>
          <p:nvPr/>
        </p:nvSpPr>
        <p:spPr>
          <a:xfrm>
            <a:off x="9346200" y="5070650"/>
            <a:ext cx="3057000" cy="897600"/>
          </a:xfrm>
          <a:prstGeom prst="rect">
            <a:avLst/>
          </a:prstGeom>
          <a:solidFill>
            <a:srgbClr val="E1872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</a:rPr>
              <a:t>Bhs. Arab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Macintosh PowerPoint</Application>
  <PresentationFormat>Custom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SPAN-PTKIN 2022</vt:lpstr>
      <vt:lpstr>Atribut PDSS</vt:lpstr>
      <vt:lpstr>JENIS SEKOLAH</vt:lpstr>
      <vt:lpstr>KELOMPOK JURUSAN/PEMINATAN</vt:lpstr>
      <vt:lpstr>KELOMPOK MATA PELAJARAN</vt:lpstr>
      <vt:lpstr>KELOMPOK MATA PELAJARAN</vt:lpstr>
      <vt:lpstr>KELOMPOK MATA PELAJARAN</vt:lpstr>
      <vt:lpstr>KELOMPOK MATA PELAJARAN</vt:lpstr>
      <vt:lpstr>KELOMPOK MATA PELAJARAN</vt:lpstr>
      <vt:lpstr>KELOMPOK MATA PELAJARAN</vt:lpstr>
      <vt:lpstr>ALUR PENDAFTARAN SPAN-PTKIN</vt:lpstr>
      <vt:lpstr>ALUR PENDAFTARAN SPAN-PTKIN 2022</vt:lpstr>
      <vt:lpstr>1. LOGIN MENGGUNAKAN AKUN PDSS</vt:lpstr>
      <vt:lpstr>Mendaftarkan Sekolah</vt:lpstr>
      <vt:lpstr>Mendaftarkan Sekolah Menggunakan NPSN</vt:lpstr>
      <vt:lpstr>Mendaftarkan Sekolah Menggunakan NPSS</vt:lpstr>
      <vt:lpstr>2. MENGISI PDSS</vt:lpstr>
      <vt:lpstr>2. MENGISI PDSS</vt:lpstr>
      <vt:lpstr>3. SISWA MELAKUKAN PENDAFTARAN</vt:lpstr>
      <vt:lpstr>4. SELEKSI &amp; PENGUMUMAN</vt:lpstr>
      <vt:lpstr>ALUR KOORDINASI</vt:lpstr>
      <vt:lpstr>ALUR KOORDINASI</vt:lpstr>
      <vt:lpstr>ALUR PERBAIKAN DATA SEKOLAH</vt:lpstr>
      <vt:lpstr>ALUR PERBAIKAN DATA SISWA</vt:lpstr>
      <vt:lpstr>HELPDESK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SPAN-PTKIN 2022</dc:title>
  <dc:creator>Melodio</dc:creator>
  <cp:lastModifiedBy>Microsoft Office User</cp:lastModifiedBy>
  <cp:revision>1</cp:revision>
  <dcterms:created xsi:type="dcterms:W3CDTF">2019-06-11T22:39:32Z</dcterms:created>
  <dcterms:modified xsi:type="dcterms:W3CDTF">2022-02-05T03:37:19Z</dcterms:modified>
</cp:coreProperties>
</file>